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64" r:id="rId5"/>
    <p:sldId id="265" r:id="rId6"/>
    <p:sldId id="266" r:id="rId7"/>
    <p:sldId id="267" r:id="rId8"/>
    <p:sldId id="268" r:id="rId9"/>
    <p:sldId id="269" r:id="rId10"/>
    <p:sldId id="270" r:id="rId11"/>
    <p:sldId id="271" r:id="rId12"/>
    <p:sldId id="272" r:id="rId13"/>
    <p:sldId id="275" r:id="rId14"/>
    <p:sldId id="273" r:id="rId15"/>
    <p:sldId id="274" r:id="rId16"/>
    <p:sldId id="27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50" autoAdjust="0"/>
    <p:restoredTop sz="94660"/>
  </p:normalViewPr>
  <p:slideViewPr>
    <p:cSldViewPr>
      <p:cViewPr>
        <p:scale>
          <a:sx n="69" d="100"/>
          <a:sy n="69" d="100"/>
        </p:scale>
        <p:origin x="-1380" y="63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17.03.2017</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17.03.2017</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17.03.2017</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17.03.2017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17.03.2017</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17.03.2017</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44" y="928670"/>
            <a:ext cx="8242204" cy="2271730"/>
          </a:xfrm>
        </p:spPr>
        <p:txBody>
          <a:bodyPr>
            <a:normAutofit/>
          </a:bodyPr>
          <a:lstStyle/>
          <a:p>
            <a:endParaRPr lang="ru-RU" i="1" dirty="0">
              <a:solidFill>
                <a:srgbClr val="FFFF00"/>
              </a:solidFill>
            </a:endParaRPr>
          </a:p>
        </p:txBody>
      </p:sp>
      <p:sp>
        <p:nvSpPr>
          <p:cNvPr id="3" name="Подзаголовок 2"/>
          <p:cNvSpPr>
            <a:spLocks noGrp="1"/>
          </p:cNvSpPr>
          <p:nvPr>
            <p:ph type="subTitle" idx="1"/>
          </p:nvPr>
        </p:nvSpPr>
        <p:spPr/>
        <p:txBody>
          <a:bodyPr/>
          <a:lstStyle/>
          <a:p>
            <a:endParaRPr lang="ru-RU" dirty="0"/>
          </a:p>
        </p:txBody>
      </p:sp>
      <p:pic>
        <p:nvPicPr>
          <p:cNvPr id="4" name="Рисунок 3" descr="IMG_5193.JPG"/>
          <p:cNvPicPr>
            <a:picLocks noChangeAspect="1"/>
          </p:cNvPicPr>
          <p:nvPr/>
        </p:nvPicPr>
        <p:blipFill>
          <a:blip r:embed="rId2"/>
          <a:stretch>
            <a:fillRect/>
          </a:stretch>
        </p:blipFill>
        <p:spPr>
          <a:xfrm>
            <a:off x="0" y="0"/>
            <a:ext cx="9358346" cy="68580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1214414" y="1785926"/>
            <a:ext cx="7929586" cy="2585323"/>
          </a:xfrm>
          <a:prstGeom prst="rect">
            <a:avLst/>
          </a:prstGeom>
          <a:noFill/>
        </p:spPr>
        <p:txBody>
          <a:bodyPr wrap="square" rtlCol="0">
            <a:spAutoFit/>
          </a:bodyPr>
          <a:lstStyle/>
          <a:p>
            <a:r>
              <a:rPr lang="ru-RU" sz="5400" i="1" dirty="0" smtClean="0">
                <a:solidFill>
                  <a:srgbClr val="FF0000"/>
                </a:solidFill>
              </a:rPr>
              <a:t>Су </a:t>
            </a:r>
            <a:r>
              <a:rPr lang="kk-KZ" sz="5400" i="1" dirty="0" smtClean="0">
                <a:solidFill>
                  <a:srgbClr val="FF0000"/>
                </a:solidFill>
              </a:rPr>
              <a:t>қорларын қорғау және оны тиімді пайдалану</a:t>
            </a:r>
            <a:endParaRPr lang="ru-RU" sz="54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Су және оның ластану себептері</a:t>
            </a:r>
            <a:endParaRPr lang="ru-RU" dirty="0"/>
          </a:p>
        </p:txBody>
      </p:sp>
      <p:sp>
        <p:nvSpPr>
          <p:cNvPr id="3" name="Содержимое 2"/>
          <p:cNvSpPr>
            <a:spLocks noGrp="1"/>
          </p:cNvSpPr>
          <p:nvPr>
            <p:ph idx="1"/>
          </p:nvPr>
        </p:nvSpPr>
        <p:spPr>
          <a:xfrm>
            <a:off x="304800" y="1554162"/>
            <a:ext cx="8686800" cy="5160986"/>
          </a:xfrm>
        </p:spPr>
        <p:txBody>
          <a:bodyPr>
            <a:normAutofit fontScale="70000" lnSpcReduction="20000"/>
          </a:bodyPr>
          <a:lstStyle/>
          <a:p>
            <a:r>
              <a:rPr lang="kk-KZ" sz="2600" dirty="0" smtClean="0"/>
              <a:t>Дүниежүзілік су қорларының ластануы бүкіл адамзат қауымын алаңдатып отыр.Бұл мәселе Қазақстанға да тән.Судың ластануы көп түрлі әрі ең соңында су экожүйесін бүлдірумен аяқталады.</a:t>
            </a:r>
          </a:p>
          <a:p>
            <a:r>
              <a:rPr lang="kk-KZ" sz="2600" dirty="0" smtClean="0"/>
              <a:t>Су айдындарының ластануын былайша топтайды;</a:t>
            </a:r>
          </a:p>
          <a:p>
            <a:r>
              <a:rPr lang="kk-KZ" sz="2600" dirty="0" smtClean="0"/>
              <a:t>Биологиялық ластану;өсімдік,жануар,микроорганизмдер және аш бейімді заттархимиялық ластану;уытты және су ортасының табиғи құрамын бүлдіретіндер физикалық ластану; жылу-қызу, электр-магнитті өріс,радиоактивті заттар</a:t>
            </a:r>
          </a:p>
          <a:p>
            <a:r>
              <a:rPr lang="kk-KZ" sz="2600" dirty="0" smtClean="0"/>
              <a:t>Судың сапасы, ластану деңгейі үнемі бақылауға алынып отырады.Судың құрамындағы химиялық қоспалар,тұздық құрамы,еріген бөлшектер, температура әр түрлі болуы мүмкін.</a:t>
            </a:r>
          </a:p>
          <a:p>
            <a:r>
              <a:rPr lang="kk-KZ" sz="2600" dirty="0" smtClean="0"/>
              <a:t>Дүниежүзілік денсаулық сақтау ұйымы ауыз судың </a:t>
            </a:r>
            <a:r>
              <a:rPr lang="ru-RU" sz="2600" dirty="0" smtClean="0"/>
              <a:t>100</a:t>
            </a:r>
            <a:r>
              <a:rPr lang="kk-KZ" sz="2600" dirty="0" smtClean="0"/>
              <a:t>-ден астам сапалық көрсеткішін ұсынған.Ал Қазақстанда ауыз  су сапасы МемСТ </a:t>
            </a:r>
            <a:r>
              <a:rPr lang="ru-RU" sz="2600" dirty="0" smtClean="0"/>
              <a:t>287482</a:t>
            </a:r>
            <a:r>
              <a:rPr lang="kk-KZ" sz="2600" dirty="0" smtClean="0"/>
              <a:t>бойынша </a:t>
            </a:r>
            <a:r>
              <a:rPr lang="ru-RU" sz="2600" dirty="0" smtClean="0"/>
              <a:t>30 </a:t>
            </a:r>
            <a:r>
              <a:rPr lang="kk-KZ" sz="2600" dirty="0" smtClean="0"/>
              <a:t>міндетті көрсеткішпен анықталады.Су бассейнінің ластануының негізгі себептері – тазартылмаған ағын суларды өзен-көлдерге жіберу.Бұған жол беретіндері;</a:t>
            </a:r>
          </a:p>
          <a:p>
            <a:r>
              <a:rPr lang="kk-KZ" sz="2600" dirty="0" smtClean="0"/>
              <a:t>Тұрғын -үй  коммуналдық шаруашылықтар.өнеркәсіп орындары, ауыл шаруашылығын химияландыру, халық шаруашылығының басқа да салалары.</a:t>
            </a:r>
          </a:p>
          <a:p>
            <a:r>
              <a:rPr lang="kk-KZ" sz="2600" dirty="0" smtClean="0"/>
              <a:t>Ағын суларға құйылатын лас сулар да бірнеше топқа бөлінеді.Оларды қоспалар </a:t>
            </a:r>
            <a:r>
              <a:rPr lang="en-US" sz="2600" dirty="0" smtClean="0"/>
              <a:t>(</a:t>
            </a:r>
            <a:r>
              <a:rPr lang="kk-KZ" sz="2600" dirty="0" smtClean="0"/>
              <a:t>ерімейтін, коллоидты, еритіндер</a:t>
            </a:r>
            <a:r>
              <a:rPr lang="en-US" sz="2600" dirty="0" smtClean="0"/>
              <a:t>)</a:t>
            </a:r>
            <a:r>
              <a:rPr lang="kk-KZ" sz="2600" dirty="0" smtClean="0"/>
              <a:t>, лас сулар </a:t>
            </a:r>
            <a:r>
              <a:rPr lang="en-US" sz="2600" dirty="0" smtClean="0"/>
              <a:t>(</a:t>
            </a:r>
            <a:r>
              <a:rPr lang="kk-KZ" sz="2600" dirty="0" smtClean="0"/>
              <a:t>минералдық,органикалық,бактериалдық,биологиялық</a:t>
            </a:r>
            <a:r>
              <a:rPr lang="en-US" sz="2600" dirty="0" smtClean="0"/>
              <a:t>)</a:t>
            </a:r>
            <a:r>
              <a:rPr lang="kk-KZ" sz="2600" dirty="0" smtClean="0"/>
              <a:t> деп жіктейді.</a:t>
            </a:r>
            <a:endParaRPr lang="ru-RU" sz="2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686800" cy="838200"/>
          </a:xfrm>
        </p:spPr>
        <p:txBody>
          <a:bodyPr/>
          <a:lstStyle/>
          <a:p>
            <a:endParaRPr lang="ru-RU" dirty="0"/>
          </a:p>
        </p:txBody>
      </p:sp>
      <p:pic>
        <p:nvPicPr>
          <p:cNvPr id="4" name="Содержимое 3" descr="IMG_5190.JPG"/>
          <p:cNvPicPr>
            <a:picLocks noGrp="1" noChangeAspect="1"/>
          </p:cNvPicPr>
          <p:nvPr>
            <p:ph idx="1"/>
          </p:nvPr>
        </p:nvPicPr>
        <p:blipFill>
          <a:blip r:embed="rId2"/>
          <a:stretch>
            <a:fillRect/>
          </a:stretch>
        </p:blipFill>
        <p:spPr>
          <a:xfrm>
            <a:off x="40554" y="0"/>
            <a:ext cx="9103446" cy="6858000"/>
          </a:xfrm>
        </p:spPr>
      </p:pic>
      <p:sp>
        <p:nvSpPr>
          <p:cNvPr id="5" name="Заголовок 1"/>
          <p:cNvSpPr txBox="1">
            <a:spLocks/>
          </p:cNvSpPr>
          <p:nvPr/>
        </p:nvSpPr>
        <p:spPr>
          <a:xfrm>
            <a:off x="609600" y="652442"/>
            <a:ext cx="8686800" cy="8382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6" name="TextBox 5"/>
          <p:cNvSpPr txBox="1"/>
          <p:nvPr/>
        </p:nvSpPr>
        <p:spPr>
          <a:xfrm>
            <a:off x="428596" y="642918"/>
            <a:ext cx="8572560" cy="4524315"/>
          </a:xfrm>
          <a:prstGeom prst="rect">
            <a:avLst/>
          </a:prstGeom>
          <a:noFill/>
        </p:spPr>
        <p:txBody>
          <a:bodyPr wrap="square" rtlCol="0">
            <a:spAutoFit/>
          </a:bodyPr>
          <a:lstStyle/>
          <a:p>
            <a:r>
              <a:rPr lang="kk-KZ" sz="2400" b="1" i="1" dirty="0" smtClean="0">
                <a:solidFill>
                  <a:srgbClr val="FFFF00"/>
                </a:solidFill>
              </a:rPr>
              <a:t>Лас сулардың ішінде тұрмыстық сарқынды суларда органикалық заттар  </a:t>
            </a:r>
            <a:r>
              <a:rPr lang="ru-RU" sz="2400" b="1" i="1" dirty="0" smtClean="0">
                <a:solidFill>
                  <a:srgbClr val="FFFF00"/>
                </a:solidFill>
              </a:rPr>
              <a:t>58% </a:t>
            </a:r>
            <a:r>
              <a:rPr lang="ru-RU" sz="2400" b="1" i="1" dirty="0" err="1" smtClean="0">
                <a:solidFill>
                  <a:srgbClr val="FFFF00"/>
                </a:solidFill>
              </a:rPr>
              <a:t>минералдық заттар</a:t>
            </a:r>
            <a:r>
              <a:rPr lang="ru-RU" sz="2400" b="1" i="1" dirty="0" smtClean="0">
                <a:solidFill>
                  <a:srgbClr val="FFFF00"/>
                </a:solidFill>
              </a:rPr>
              <a:t> </a:t>
            </a:r>
            <a:r>
              <a:rPr lang="en-US" sz="2400" b="1" i="1" dirty="0" smtClean="0">
                <a:solidFill>
                  <a:srgbClr val="FFFF00"/>
                </a:solidFill>
              </a:rPr>
              <a:t>42</a:t>
            </a:r>
            <a:r>
              <a:rPr lang="kk-KZ" sz="2400" b="1" i="1" dirty="0" smtClean="0">
                <a:solidFill>
                  <a:srgbClr val="FFFF00"/>
                </a:solidFill>
              </a:rPr>
              <a:t> </a:t>
            </a:r>
            <a:r>
              <a:rPr lang="kk-KZ" sz="2400" b="1" i="1" dirty="0" smtClean="0">
                <a:solidFill>
                  <a:srgbClr val="FFFF00"/>
                </a:solidFill>
              </a:rPr>
              <a:t>дей болады.Өнеркәсіпте пайдаланылатын сулар мен синтетикалық жуатын заттармен  сулардың  ластануы өте қауіпті.Бұлар химиялық ластану көздері. Соның ішінде сулы экожүйелердің пестицид, гербицид және басқа да химиялық улы препараттармен ластануы Қазақстанда кең етек алған.</a:t>
            </a:r>
          </a:p>
          <a:p>
            <a:r>
              <a:rPr lang="kk-KZ" sz="2400" b="1" i="1" dirty="0" smtClean="0">
                <a:solidFill>
                  <a:srgbClr val="FFFF00"/>
                </a:solidFill>
              </a:rPr>
              <a:t>Жерасты суларында әртүрлі  жұқпалы аурулар тарататын микробтар,вирустар кездеседі.Қазақстан жағдайында өзен-көлдердің ластануы көбіне өнеркәсіп шоғырланған аймақтарда, полигондар мен мұнай-газ  өндіретін жерлерде жаппай сипат алуда. </a:t>
            </a:r>
            <a:endParaRPr lang="ru-RU" sz="2400" b="1" i="1"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Су ресурстарын Қорғау</a:t>
            </a:r>
            <a:endParaRPr lang="ru-RU" dirty="0"/>
          </a:p>
        </p:txBody>
      </p:sp>
      <p:sp>
        <p:nvSpPr>
          <p:cNvPr id="3" name="Содержимое 2"/>
          <p:cNvSpPr>
            <a:spLocks noGrp="1"/>
          </p:cNvSpPr>
          <p:nvPr>
            <p:ph idx="1"/>
          </p:nvPr>
        </p:nvSpPr>
        <p:spPr/>
        <p:txBody>
          <a:bodyPr>
            <a:normAutofit fontScale="92500" lnSpcReduction="20000"/>
          </a:bodyPr>
          <a:lstStyle/>
          <a:p>
            <a:r>
              <a:rPr lang="kk-KZ" sz="2800" b="1" i="1" dirty="0" smtClean="0">
                <a:solidFill>
                  <a:srgbClr val="00B050"/>
                </a:solidFill>
              </a:rPr>
              <a:t>Жалпы планетарлық деңгейде су сарқылмайтын ресурстарға жатады.Өйткені оның жалпы планетадағы мөлшері мұхит,атмосфера және құрылықта үнемі жүріп отыратын су айналымы нәтижесінде толықтырылып отырады.Су планетамыздың  70,8% бөлігін алып жатыр.Бүкіл су қорының 97%  Әлемдік мұхиттың үлесіне тиеді.Тұщы сулардың көпшілігі(70%) қар және мұздықтар түрінде.Жер асты сулардың еншісіне тұщы су қорларының  23% тиеді.</a:t>
            </a:r>
          </a:p>
          <a:p>
            <a:endParaRPr lang="ru-RU" sz="2800" b="1" i="1" dirty="0">
              <a:solidFill>
                <a:srgbClr val="7030A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IMG_521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1142976" y="500042"/>
            <a:ext cx="6786610" cy="6063198"/>
          </a:xfrm>
          <a:prstGeom prst="rect">
            <a:avLst/>
          </a:prstGeom>
          <a:noFill/>
        </p:spPr>
        <p:txBody>
          <a:bodyPr wrap="square" rtlCol="0">
            <a:spAutoFit/>
          </a:bodyPr>
          <a:lstStyle/>
          <a:p>
            <a:r>
              <a:rPr lang="kk-KZ" sz="2800" b="1" i="1" dirty="0" smtClean="0"/>
              <a:t> Суды тазалаудың жаңа технологиялары. Өңдеу</a:t>
            </a:r>
          </a:p>
          <a:p>
            <a:endParaRPr lang="kk-KZ" sz="2800" b="1" i="1" dirty="0" smtClean="0"/>
          </a:p>
          <a:p>
            <a:r>
              <a:rPr lang="kk-KZ" sz="2800" b="1" i="1" dirty="0" smtClean="0"/>
              <a:t>Ресурстарды тиімді пайдаланудың негізгі бағыттарының бірі- қайта өңдеп пайдалану,тазалаудың жаңа технологияларын қолдану,ұйымдастыру шаралары.Суды қайталап пайдалану өнеркәсіп орындарында әртүрлі технологиялық процестерде қолданылады.Қазіргі таңда суды тазалаудың жаңа;физикалық,химиялық, биотехнологиялық әдістері қолданылады.</a:t>
            </a:r>
            <a:endParaRPr lang="kk-KZ" sz="2400" b="1" i="1" dirty="0" smtClean="0"/>
          </a:p>
          <a:p>
            <a:endParaRPr lang="kk-KZ" sz="2400" b="1" i="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000" dirty="0" smtClean="0">
                <a:solidFill>
                  <a:srgbClr val="002060"/>
                </a:solidFill>
              </a:rPr>
              <a:t>Криосфера</a:t>
            </a:r>
            <a:endParaRPr lang="ru-RU" sz="4000" dirty="0">
              <a:solidFill>
                <a:srgbClr val="002060"/>
              </a:solidFill>
            </a:endParaRPr>
          </a:p>
        </p:txBody>
      </p:sp>
      <p:sp>
        <p:nvSpPr>
          <p:cNvPr id="3" name="Содержимое 2"/>
          <p:cNvSpPr>
            <a:spLocks noGrp="1"/>
          </p:cNvSpPr>
          <p:nvPr>
            <p:ph idx="1"/>
          </p:nvPr>
        </p:nvSpPr>
        <p:spPr/>
        <p:txBody>
          <a:bodyPr>
            <a:normAutofit fontScale="77500" lnSpcReduction="20000"/>
          </a:bodyPr>
          <a:lstStyle/>
          <a:p>
            <a:pPr>
              <a:buNone/>
            </a:pPr>
            <a:r>
              <a:rPr lang="kk-KZ" sz="2800" b="1" i="1" dirty="0" smtClean="0"/>
              <a:t>Криосфера </a:t>
            </a:r>
            <a:r>
              <a:rPr lang="ru-RU" sz="2800" b="1" i="1" dirty="0" smtClean="0"/>
              <a:t>(крио </a:t>
            </a:r>
            <a:r>
              <a:rPr lang="ru-RU" sz="2800" b="1" i="1" dirty="0" err="1" smtClean="0"/>
              <a:t>және </a:t>
            </a:r>
            <a:r>
              <a:rPr lang="ru-RU" sz="2800" b="1" i="1" dirty="0" smtClean="0"/>
              <a:t>сфера ) – </a:t>
            </a:r>
            <a:r>
              <a:rPr lang="ru-RU" sz="2800" b="1" i="1" dirty="0" err="1" smtClean="0"/>
              <a:t>жер</a:t>
            </a:r>
            <a:r>
              <a:rPr lang="ru-RU" sz="2800" b="1" i="1" dirty="0" smtClean="0"/>
              <a:t> </a:t>
            </a:r>
            <a:r>
              <a:rPr lang="ru-RU" sz="2800" b="1" i="1" dirty="0" err="1" smtClean="0"/>
              <a:t>шарының </a:t>
            </a:r>
            <a:r>
              <a:rPr lang="ru-RU" sz="2800" b="1" i="1" dirty="0" smtClean="0"/>
              <a:t>атмосфера, гидросфера </a:t>
            </a:r>
            <a:r>
              <a:rPr lang="ru-RU" sz="2800" b="1" i="1" dirty="0" err="1" smtClean="0"/>
              <a:t>және </a:t>
            </a:r>
            <a:r>
              <a:rPr lang="ru-RU" sz="2800" b="1" i="1" dirty="0" smtClean="0"/>
              <a:t>литосфера </a:t>
            </a:r>
            <a:r>
              <a:rPr lang="ru-RU" sz="2800" b="1" i="1" dirty="0" err="1" smtClean="0"/>
              <a:t>тоғысатын белдеміндегі</a:t>
            </a:r>
            <a:r>
              <a:rPr lang="ru-RU" sz="2800" b="1" i="1" dirty="0" smtClean="0"/>
              <a:t> </a:t>
            </a:r>
            <a:r>
              <a:rPr lang="ru-RU" sz="2800" b="1" i="1" dirty="0" err="1" smtClean="0"/>
              <a:t>мұзды қабаты</a:t>
            </a:r>
            <a:r>
              <a:rPr lang="ru-RU" sz="2800" b="1" i="1" dirty="0" smtClean="0"/>
              <a:t>.</a:t>
            </a:r>
            <a:r>
              <a:rPr lang="ru-RU" sz="2800" b="1" i="1" dirty="0" err="1" smtClean="0"/>
              <a:t>Орташа</a:t>
            </a:r>
            <a:r>
              <a:rPr lang="ru-RU" sz="2800" b="1" i="1" dirty="0" smtClean="0"/>
              <a:t> </a:t>
            </a:r>
            <a:r>
              <a:rPr lang="ru-RU" sz="2800" b="1" i="1" dirty="0" err="1" smtClean="0"/>
              <a:t>қалыңдығы </a:t>
            </a:r>
            <a:r>
              <a:rPr lang="ru-RU" sz="2800" b="1" i="1" dirty="0" smtClean="0"/>
              <a:t>10км . </a:t>
            </a:r>
            <a:r>
              <a:rPr lang="ru-RU" sz="2800" b="1" i="1" dirty="0" err="1" smtClean="0"/>
              <a:t>К-ның жоғ.</a:t>
            </a:r>
            <a:r>
              <a:rPr lang="ru-RU" sz="2800" b="1" i="1" dirty="0" smtClean="0"/>
              <a:t> </a:t>
            </a:r>
            <a:r>
              <a:rPr lang="ru-RU" sz="2800" b="1" i="1" dirty="0" err="1" smtClean="0"/>
              <a:t>Шегі</a:t>
            </a:r>
            <a:r>
              <a:rPr lang="ru-RU" sz="2800" b="1" i="1" dirty="0" smtClean="0"/>
              <a:t> </a:t>
            </a:r>
            <a:r>
              <a:rPr lang="ru-RU" sz="2800" b="1" i="1" dirty="0" err="1" smtClean="0"/>
              <a:t>полюстерде</a:t>
            </a:r>
            <a:r>
              <a:rPr lang="ru-RU" sz="2800" b="1" i="1" dirty="0" smtClean="0"/>
              <a:t>  8 </a:t>
            </a:r>
            <a:r>
              <a:rPr lang="ru-RU" sz="2800" b="1" i="1" dirty="0" err="1" smtClean="0"/>
              <a:t>шақырым</a:t>
            </a:r>
            <a:r>
              <a:rPr lang="ru-RU" sz="2800" b="1" i="1" dirty="0" smtClean="0"/>
              <a:t>, экватор </a:t>
            </a:r>
            <a:r>
              <a:rPr lang="ru-RU" sz="2800" b="1" i="1" dirty="0" err="1" smtClean="0"/>
              <a:t>маңында </a:t>
            </a:r>
            <a:r>
              <a:rPr lang="ru-RU" sz="2800" b="1" i="1" dirty="0" smtClean="0"/>
              <a:t>17км </a:t>
            </a:r>
            <a:r>
              <a:rPr lang="ru-RU" sz="2800" b="1" i="1" dirty="0" err="1" smtClean="0"/>
              <a:t>биіктіктен</a:t>
            </a:r>
            <a:r>
              <a:rPr lang="ru-RU" sz="2800" b="1" i="1" dirty="0" smtClean="0"/>
              <a:t> </a:t>
            </a:r>
            <a:r>
              <a:rPr lang="ru-RU" sz="2800" b="1" i="1" dirty="0" err="1" smtClean="0"/>
              <a:t>өтеді</a:t>
            </a:r>
            <a:r>
              <a:rPr lang="ru-RU" sz="2800" b="1" i="1" dirty="0" smtClean="0"/>
              <a:t>.</a:t>
            </a:r>
            <a:r>
              <a:rPr lang="ru-RU" sz="2800" b="1" i="1" dirty="0" err="1" smtClean="0"/>
              <a:t>Ешң төм</a:t>
            </a:r>
            <a:r>
              <a:rPr lang="ru-RU" sz="2800" b="1" i="1" dirty="0" smtClean="0"/>
              <a:t>. </a:t>
            </a:r>
            <a:r>
              <a:rPr lang="ru-RU" sz="2800" b="1" i="1" dirty="0" err="1" smtClean="0"/>
              <a:t>Шекарасы</a:t>
            </a:r>
            <a:r>
              <a:rPr lang="ru-RU" sz="2800" b="1" i="1" dirty="0" smtClean="0"/>
              <a:t> </a:t>
            </a:r>
            <a:r>
              <a:rPr lang="ru-RU" sz="2800" b="1" i="1" dirty="0" err="1" smtClean="0"/>
              <a:t>жоғ.</a:t>
            </a:r>
            <a:r>
              <a:rPr lang="ru-RU" sz="2800" b="1" i="1" dirty="0" smtClean="0"/>
              <a:t> </a:t>
            </a:r>
            <a:r>
              <a:rPr lang="ru-RU" sz="2800" b="1" i="1" dirty="0" err="1" smtClean="0"/>
              <a:t>Ендіктердегі</a:t>
            </a:r>
            <a:r>
              <a:rPr lang="ru-RU" sz="2800" b="1" i="1" dirty="0" smtClean="0"/>
              <a:t> </a:t>
            </a:r>
            <a:r>
              <a:rPr lang="ru-RU" sz="2800" b="1" i="1" dirty="0" err="1" smtClean="0"/>
              <a:t>аймақтарда </a:t>
            </a:r>
            <a:r>
              <a:rPr lang="ru-RU" sz="2800" b="1" i="1" dirty="0" smtClean="0"/>
              <a:t>0,2 -1км, </a:t>
            </a:r>
            <a:r>
              <a:rPr lang="ru-RU" sz="2800" b="1" i="1" dirty="0" err="1" smtClean="0"/>
              <a:t>тропиктерде</a:t>
            </a:r>
            <a:r>
              <a:rPr lang="ru-RU" sz="2800" b="1" i="1" dirty="0" smtClean="0"/>
              <a:t> </a:t>
            </a:r>
            <a:r>
              <a:rPr lang="ru-RU" sz="2800" b="1" i="1" dirty="0" err="1" smtClean="0"/>
              <a:t>теңіз деңгейінен </a:t>
            </a:r>
            <a:r>
              <a:rPr lang="ru-RU" sz="2800" b="1" i="1" dirty="0" smtClean="0"/>
              <a:t>6 -6,5км </a:t>
            </a:r>
            <a:r>
              <a:rPr lang="ru-RU" sz="2800" b="1" i="1" dirty="0" err="1" smtClean="0"/>
              <a:t>биіктікте</a:t>
            </a:r>
            <a:r>
              <a:rPr lang="ru-RU" sz="2800" b="1" i="1" dirty="0" smtClean="0"/>
              <a:t> </a:t>
            </a:r>
            <a:r>
              <a:rPr lang="ru-RU" sz="2800" b="1" i="1" dirty="0" err="1" smtClean="0"/>
              <a:t>жатады.Жер</a:t>
            </a:r>
            <a:r>
              <a:rPr lang="ru-RU" sz="2800" b="1" i="1" dirty="0" smtClean="0"/>
              <a:t> </a:t>
            </a:r>
            <a:r>
              <a:rPr lang="ru-RU" sz="2800" b="1" i="1" dirty="0" err="1" smtClean="0"/>
              <a:t>шарындағы мұздың жалпы</a:t>
            </a:r>
            <a:r>
              <a:rPr lang="ru-RU" sz="2800" b="1" i="1" dirty="0" smtClean="0"/>
              <a:t> </a:t>
            </a:r>
            <a:r>
              <a:rPr lang="ru-RU" sz="2800" b="1" i="1" dirty="0" err="1" smtClean="0"/>
              <a:t>көлемі  </a:t>
            </a:r>
            <a:r>
              <a:rPr lang="ru-RU" sz="2800" b="1" i="1" dirty="0" smtClean="0"/>
              <a:t>30млн. Км куб, </a:t>
            </a:r>
            <a:r>
              <a:rPr lang="ru-RU" sz="2800" b="1" i="1" dirty="0" err="1" smtClean="0"/>
              <a:t>оның  </a:t>
            </a:r>
            <a:r>
              <a:rPr lang="ru-RU" sz="2800" b="1" i="1" dirty="0" smtClean="0"/>
              <a:t>98%-ы </a:t>
            </a:r>
            <a:r>
              <a:rPr lang="ru-RU" sz="2800" b="1" i="1" dirty="0" err="1" smtClean="0"/>
              <a:t>құрлықта</a:t>
            </a:r>
            <a:r>
              <a:rPr lang="ru-RU" sz="2800" b="1" i="1" dirty="0" smtClean="0"/>
              <a:t>, 1,6%-ы </a:t>
            </a:r>
            <a:r>
              <a:rPr lang="ru-RU" sz="2800" b="1" i="1" dirty="0" err="1" smtClean="0"/>
              <a:t>жер</a:t>
            </a:r>
            <a:r>
              <a:rPr lang="ru-RU" sz="2800" b="1" i="1" dirty="0" smtClean="0"/>
              <a:t> астында,</a:t>
            </a:r>
            <a:r>
              <a:rPr lang="ru-RU" sz="2800" b="1" i="1" dirty="0" err="1" smtClean="0"/>
              <a:t>қалғаны </a:t>
            </a:r>
            <a:r>
              <a:rPr lang="ru-RU" sz="2800" b="1" i="1" dirty="0" smtClean="0"/>
              <a:t>атмосфера мен </a:t>
            </a:r>
            <a:r>
              <a:rPr lang="ru-RU" sz="2800" b="1" i="1" dirty="0" err="1" smtClean="0"/>
              <a:t>гидросфераға тараған</a:t>
            </a:r>
            <a:r>
              <a:rPr lang="ru-RU" sz="2800" b="1" i="1" dirty="0" smtClean="0"/>
              <a:t>.</a:t>
            </a:r>
            <a:r>
              <a:rPr lang="ru-RU" sz="2800" b="1" i="1" dirty="0" err="1" smtClean="0"/>
              <a:t>Құрлық бетіндегі</a:t>
            </a:r>
            <a:r>
              <a:rPr lang="ru-RU" sz="2800" b="1" i="1" dirty="0" smtClean="0"/>
              <a:t> </a:t>
            </a:r>
            <a:r>
              <a:rPr lang="ru-RU" sz="2800" b="1" i="1" dirty="0" err="1" smtClean="0"/>
              <a:t>мұздар </a:t>
            </a:r>
            <a:r>
              <a:rPr lang="ru-RU" sz="2800" b="1" i="1" dirty="0" smtClean="0"/>
              <a:t>,</a:t>
            </a:r>
            <a:r>
              <a:rPr lang="ru-RU" sz="2800" b="1" i="1" dirty="0" err="1" smtClean="0"/>
              <a:t>негізінен,биік</a:t>
            </a:r>
            <a:r>
              <a:rPr lang="ru-RU" sz="2800" b="1" i="1" dirty="0" smtClean="0"/>
              <a:t> </a:t>
            </a:r>
            <a:r>
              <a:rPr lang="ru-RU" sz="2800" b="1" i="1" dirty="0" err="1" smtClean="0"/>
              <a:t>тау</a:t>
            </a:r>
            <a:r>
              <a:rPr lang="ru-RU" sz="2800" b="1" i="1" dirty="0" smtClean="0"/>
              <a:t> </a:t>
            </a:r>
            <a:r>
              <a:rPr lang="ru-RU" sz="2800" b="1" i="1" dirty="0" err="1" smtClean="0"/>
              <a:t>бастарына</a:t>
            </a:r>
            <a:r>
              <a:rPr lang="ru-RU" sz="2800" b="1" i="1" dirty="0" smtClean="0"/>
              <a:t> </a:t>
            </a:r>
            <a:r>
              <a:rPr lang="ru-RU" sz="2800" b="1" i="1" dirty="0" err="1" smtClean="0"/>
              <a:t>жиналған.</a:t>
            </a:r>
            <a:r>
              <a:rPr lang="ru-RU" sz="2800" b="1" i="1" dirty="0" smtClean="0"/>
              <a:t> </a:t>
            </a:r>
            <a:r>
              <a:rPr lang="ru-RU" sz="2800" b="1" i="1" dirty="0" err="1" smtClean="0"/>
              <a:t>Қазақстан тауларында</a:t>
            </a:r>
            <a:r>
              <a:rPr lang="ru-RU" sz="2800" b="1" i="1" dirty="0" smtClean="0"/>
              <a:t> 2700 </a:t>
            </a:r>
            <a:r>
              <a:rPr lang="ru-RU" sz="2800" b="1" i="1" dirty="0" err="1" smtClean="0"/>
              <a:t>мұздықтар </a:t>
            </a:r>
            <a:r>
              <a:rPr lang="ru-RU" sz="2800" b="1" i="1" dirty="0" smtClean="0"/>
              <a:t>бар, </a:t>
            </a:r>
            <a:r>
              <a:rPr lang="ru-RU" sz="2800" b="1" i="1" dirty="0" err="1" smtClean="0"/>
              <a:t>олардың жалпы</a:t>
            </a:r>
            <a:r>
              <a:rPr lang="ru-RU" sz="2800" b="1" i="1" dirty="0" smtClean="0"/>
              <a:t> ауд. 2000км кв. К. </a:t>
            </a:r>
            <a:r>
              <a:rPr lang="ru-RU" sz="2800" b="1" i="1" dirty="0" err="1" smtClean="0"/>
              <a:t>терминін</a:t>
            </a:r>
            <a:r>
              <a:rPr lang="ru-RU" sz="2800" b="1" i="1" dirty="0" smtClean="0"/>
              <a:t> поляк </a:t>
            </a:r>
            <a:r>
              <a:rPr lang="ru-RU" sz="2800" b="1" i="1" dirty="0" err="1" smtClean="0"/>
              <a:t>ғалымы </a:t>
            </a:r>
            <a:r>
              <a:rPr lang="ru-RU" sz="2800" b="1" i="1" dirty="0" smtClean="0"/>
              <a:t>А.Добровольский </a:t>
            </a:r>
            <a:r>
              <a:rPr lang="ru-RU" sz="2800" b="1" i="1" dirty="0" err="1" smtClean="0"/>
              <a:t>ұсынған  </a:t>
            </a:r>
            <a:r>
              <a:rPr lang="ru-RU" sz="2800" b="1" i="1" dirty="0" smtClean="0"/>
              <a:t>(1923).</a:t>
            </a:r>
            <a:endParaRPr lang="ru-RU" sz="2800"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IMG_5202.JPG"/>
          <p:cNvPicPr>
            <a:picLocks noGrp="1" noChangeAspect="1"/>
          </p:cNvPicPr>
          <p:nvPr>
            <p:ph idx="1"/>
          </p:nvPr>
        </p:nvPicPr>
        <p:blipFill>
          <a:blip r:embed="rId2"/>
          <a:stretch>
            <a:fillRect/>
          </a:stretch>
        </p:blipFill>
        <p:spPr>
          <a:xfrm>
            <a:off x="-37530" y="0"/>
            <a:ext cx="9181530" cy="6858000"/>
          </a:xfrm>
        </p:spPr>
      </p:pic>
      <p:sp>
        <p:nvSpPr>
          <p:cNvPr id="5" name="TextBox 4"/>
          <p:cNvSpPr txBox="1"/>
          <p:nvPr/>
        </p:nvSpPr>
        <p:spPr>
          <a:xfrm>
            <a:off x="571472" y="428605"/>
            <a:ext cx="8072494" cy="6555641"/>
          </a:xfrm>
          <a:prstGeom prst="rect">
            <a:avLst/>
          </a:prstGeom>
          <a:noFill/>
        </p:spPr>
        <p:txBody>
          <a:bodyPr wrap="square" rtlCol="0">
            <a:spAutoFit/>
          </a:bodyPr>
          <a:lstStyle/>
          <a:p>
            <a:r>
              <a:rPr lang="ru-RU" sz="2400" b="1" i="1" dirty="0" smtClean="0">
                <a:solidFill>
                  <a:srgbClr val="FFFF00"/>
                </a:solidFill>
              </a:rPr>
              <a:t>9</a:t>
            </a:r>
            <a:r>
              <a:rPr lang="kk-KZ" sz="2400" b="1" i="1" dirty="0" smtClean="0">
                <a:solidFill>
                  <a:srgbClr val="FFFF00"/>
                </a:solidFill>
              </a:rPr>
              <a:t>-бап. Қазақстан Республикасы су заңдарының принциптері</a:t>
            </a:r>
          </a:p>
          <a:p>
            <a:r>
              <a:rPr lang="kk-KZ" dirty="0" smtClean="0"/>
              <a:t>     </a:t>
            </a:r>
            <a:r>
              <a:rPr lang="kk-KZ" sz="1600" dirty="0" smtClean="0"/>
              <a:t>                                                           </a:t>
            </a:r>
          </a:p>
          <a:p>
            <a:r>
              <a:rPr lang="kk-KZ" sz="1600" dirty="0" smtClean="0"/>
              <a:t>Қазақстан Республикасының су заңдары мынадай принциптерге негізделеді;</a:t>
            </a:r>
          </a:p>
          <a:p>
            <a:pPr marL="342900" indent="-342900"/>
            <a:r>
              <a:rPr lang="ru-RU" sz="1600" dirty="0" smtClean="0"/>
              <a:t>1</a:t>
            </a:r>
            <a:r>
              <a:rPr lang="kk-KZ" sz="1600" dirty="0" smtClean="0"/>
              <a:t>.Халықтың өмірі мен қызметінің негізі болып табылатын сулардың мемлекеттік маңызын мойындау;</a:t>
            </a:r>
          </a:p>
          <a:p>
            <a:pPr marL="342900" indent="-342900"/>
            <a:r>
              <a:rPr lang="ru-RU" sz="1600" dirty="0" smtClean="0"/>
              <a:t>2. </a:t>
            </a:r>
            <a:r>
              <a:rPr lang="ru-RU" sz="1600" dirty="0" err="1" smtClean="0"/>
              <a:t>Халықты ауыз</a:t>
            </a:r>
            <a:r>
              <a:rPr lang="ru-RU" sz="1600" dirty="0" smtClean="0"/>
              <a:t> </a:t>
            </a:r>
            <a:r>
              <a:rPr lang="ru-RU" sz="1600" dirty="0" err="1" smtClean="0"/>
              <a:t>судың қажетті мөлшерімен және  кепілді</a:t>
            </a:r>
            <a:r>
              <a:rPr lang="ru-RU" sz="1600" dirty="0" smtClean="0"/>
              <a:t> </a:t>
            </a:r>
            <a:r>
              <a:rPr lang="ru-RU" sz="1600" dirty="0" err="1" smtClean="0"/>
              <a:t>сапасымен</a:t>
            </a:r>
            <a:r>
              <a:rPr lang="ru-RU" sz="1600" dirty="0" smtClean="0"/>
              <a:t> </a:t>
            </a:r>
            <a:r>
              <a:rPr lang="ru-RU" sz="1600" dirty="0" err="1" smtClean="0"/>
              <a:t>бірінші</a:t>
            </a:r>
            <a:r>
              <a:rPr lang="ru-RU" sz="1600" dirty="0" smtClean="0"/>
              <a:t> </a:t>
            </a:r>
            <a:r>
              <a:rPr lang="ru-RU" sz="1600" dirty="0" err="1" smtClean="0"/>
              <a:t>кезекте</a:t>
            </a:r>
            <a:r>
              <a:rPr lang="ru-RU" sz="1600" dirty="0" smtClean="0"/>
              <a:t> </a:t>
            </a:r>
            <a:r>
              <a:rPr lang="ru-RU" sz="1600" dirty="0" err="1" smtClean="0"/>
              <a:t>қамтамасыз ету</a:t>
            </a:r>
            <a:r>
              <a:rPr lang="ru-RU" sz="1600" dirty="0" smtClean="0"/>
              <a:t>;</a:t>
            </a:r>
          </a:p>
          <a:p>
            <a:pPr marL="342900" indent="-342900"/>
            <a:r>
              <a:rPr lang="ru-RU" sz="1600" dirty="0" err="1" smtClean="0"/>
              <a:t>3.Халықтың суға әділ және теңдей қол жеткізуі</a:t>
            </a:r>
            <a:r>
              <a:rPr lang="ru-RU" sz="1600" dirty="0" smtClean="0"/>
              <a:t>;</a:t>
            </a:r>
          </a:p>
          <a:p>
            <a:pPr marL="342900" indent="-342900"/>
            <a:r>
              <a:rPr lang="en-US" sz="1600" dirty="0" smtClean="0"/>
              <a:t>4</a:t>
            </a:r>
            <a:r>
              <a:rPr lang="kk-KZ" sz="1600" dirty="0" smtClean="0"/>
              <a:t>.Су алуды азайтуға және судың зиянды әсерін кемітуге мүмкіндік беретін қазіргі заманғы технологияларды игеріп, кешенді және  ұтымды  су пайдалану;</a:t>
            </a:r>
          </a:p>
          <a:p>
            <a:pPr marL="342900" indent="-342900"/>
            <a:r>
              <a:rPr lang="ru-RU" sz="1600" dirty="0" smtClean="0"/>
              <a:t>5</a:t>
            </a:r>
            <a:r>
              <a:rPr lang="kk-KZ" sz="1600" dirty="0" smtClean="0"/>
              <a:t>.Су объектілерін оларды қорғаумен қоса кешенді пайдалану;</a:t>
            </a:r>
          </a:p>
          <a:p>
            <a:pPr marL="342900" indent="-342900"/>
            <a:r>
              <a:rPr lang="ru-RU" sz="1600" dirty="0" smtClean="0"/>
              <a:t>6.Арнайы су </a:t>
            </a:r>
            <a:r>
              <a:rPr lang="ru-RU" sz="1600" dirty="0" err="1" smtClean="0"/>
              <a:t>пайдаланудың ақылылығы</a:t>
            </a:r>
            <a:r>
              <a:rPr lang="ru-RU" sz="1600" dirty="0" smtClean="0"/>
              <a:t>;</a:t>
            </a:r>
            <a:endParaRPr lang="kk-KZ" sz="1600" dirty="0" smtClean="0"/>
          </a:p>
          <a:p>
            <a:pPr marL="342900" indent="-342900"/>
            <a:r>
              <a:rPr lang="ru-RU" sz="1600" dirty="0" err="1" smtClean="0"/>
              <a:t>7.Қазақстан Республикасының </a:t>
            </a:r>
            <a:r>
              <a:rPr lang="ru-RU" sz="1600" dirty="0" smtClean="0"/>
              <a:t>су </a:t>
            </a:r>
            <a:r>
              <a:rPr lang="ru-RU" sz="1600" dirty="0" err="1" smtClean="0"/>
              <a:t>заңдарын бұзудан келтірілген</a:t>
            </a:r>
            <a:r>
              <a:rPr lang="ru-RU" sz="1600" dirty="0" smtClean="0"/>
              <a:t> </a:t>
            </a:r>
            <a:r>
              <a:rPr lang="ru-RU" sz="1600" dirty="0" err="1" smtClean="0"/>
              <a:t>залалды</a:t>
            </a:r>
            <a:r>
              <a:rPr lang="ru-RU" sz="1600" dirty="0" smtClean="0"/>
              <a:t> </a:t>
            </a:r>
            <a:r>
              <a:rPr lang="ru-RU" sz="1600" dirty="0" err="1" smtClean="0"/>
              <a:t>өтеу</a:t>
            </a:r>
            <a:r>
              <a:rPr lang="ru-RU" sz="1600" dirty="0" smtClean="0"/>
              <a:t>;</a:t>
            </a:r>
          </a:p>
          <a:p>
            <a:pPr marL="342900" indent="-342900"/>
            <a:r>
              <a:rPr lang="ru-RU" sz="1600" dirty="0" smtClean="0"/>
              <a:t>8</a:t>
            </a:r>
            <a:r>
              <a:rPr lang="kk-KZ" sz="1600" dirty="0" smtClean="0"/>
              <a:t>.Қазақстан Республикасының су заңдарын бұзғандық үшің жауапкершіліктің бұлтартпастығы;</a:t>
            </a:r>
            <a:endParaRPr lang="ru-RU" sz="1600" dirty="0" smtClean="0"/>
          </a:p>
          <a:p>
            <a:pPr marL="342900" indent="-342900"/>
            <a:r>
              <a:rPr lang="ru-RU" sz="1600" dirty="0" smtClean="0"/>
              <a:t>9.Су </a:t>
            </a:r>
            <a:r>
              <a:rPr lang="ru-RU" sz="1600" dirty="0" err="1" smtClean="0"/>
              <a:t>қорын пайдалану</a:t>
            </a:r>
            <a:r>
              <a:rPr lang="ru-RU" sz="1600" dirty="0" smtClean="0"/>
              <a:t> мен </a:t>
            </a:r>
            <a:r>
              <a:rPr lang="ru-RU" sz="1600" dirty="0" err="1" smtClean="0"/>
              <a:t>қорғау жөніндегі міндеттерді</a:t>
            </a:r>
            <a:r>
              <a:rPr lang="ru-RU" sz="1600" dirty="0" smtClean="0"/>
              <a:t> </a:t>
            </a:r>
            <a:r>
              <a:rPr lang="ru-RU" sz="1600" dirty="0" err="1" smtClean="0"/>
              <a:t>шешудегі</a:t>
            </a:r>
            <a:r>
              <a:rPr lang="ru-RU" sz="1600" dirty="0" smtClean="0"/>
              <a:t> </a:t>
            </a:r>
            <a:r>
              <a:rPr lang="ru-RU" sz="1600" dirty="0" err="1" smtClean="0"/>
              <a:t>жариялылық және оларға жұртшылықты тарту</a:t>
            </a:r>
            <a:r>
              <a:rPr lang="ru-RU" sz="1600" dirty="0" smtClean="0"/>
              <a:t>;</a:t>
            </a:r>
          </a:p>
          <a:p>
            <a:pPr marL="342900" indent="-342900"/>
            <a:r>
              <a:rPr lang="ru-RU" sz="1600" dirty="0" err="1" smtClean="0"/>
              <a:t>10.Қазақстан Республикасы</a:t>
            </a:r>
            <a:r>
              <a:rPr lang="ru-RU" sz="1600" dirty="0" smtClean="0"/>
              <a:t> су </a:t>
            </a:r>
            <a:r>
              <a:rPr lang="ru-RU" sz="1600" dirty="0" err="1" smtClean="0"/>
              <a:t>қорының жай-күйі туралы</a:t>
            </a:r>
            <a:r>
              <a:rPr lang="ru-RU" sz="1600" dirty="0" smtClean="0"/>
              <a:t> </a:t>
            </a:r>
            <a:r>
              <a:rPr lang="ru-RU" sz="1600" dirty="0" err="1" smtClean="0"/>
              <a:t>ақпараттың қолжетімділігі</a:t>
            </a:r>
            <a:r>
              <a:rPr lang="ru-RU" sz="1600" dirty="0" smtClean="0"/>
              <a:t>;</a:t>
            </a:r>
          </a:p>
          <a:p>
            <a:pPr marL="342900" indent="-342900"/>
            <a:r>
              <a:rPr lang="ru-RU" sz="1600" dirty="0" smtClean="0"/>
              <a:t>11</a:t>
            </a:r>
            <a:r>
              <a:rPr lang="kk-KZ" sz="1600" dirty="0" smtClean="0"/>
              <a:t>.Халықаралық нормалар мен ҚР бекіткен халықаралық  шарттардың негізінде трансшекаралық суларды пайдалану;</a:t>
            </a:r>
            <a:endParaRPr lang="ru-RU" sz="1600" dirty="0" smtClean="0"/>
          </a:p>
          <a:p>
            <a:pPr marL="342900" indent="-342900"/>
            <a:r>
              <a:rPr lang="ru-RU" sz="1600" dirty="0" smtClean="0"/>
              <a:t>12.Жобалау </a:t>
            </a:r>
            <a:r>
              <a:rPr lang="ru-RU" sz="1600" dirty="0" err="1" smtClean="0"/>
              <a:t>және құрылыс кезінде</a:t>
            </a:r>
            <a:r>
              <a:rPr lang="ru-RU" sz="1600" dirty="0" smtClean="0"/>
              <a:t> </a:t>
            </a:r>
            <a:r>
              <a:rPr lang="ru-RU" sz="1600" dirty="0" err="1" smtClean="0"/>
              <a:t>сумен</a:t>
            </a:r>
            <a:r>
              <a:rPr lang="ru-RU" sz="1600" dirty="0" smtClean="0"/>
              <a:t> </a:t>
            </a:r>
            <a:r>
              <a:rPr lang="ru-RU" sz="1600" dirty="0" err="1" smtClean="0"/>
              <a:t>жабдықтаудың және </a:t>
            </a:r>
            <a:r>
              <a:rPr lang="ru-RU" sz="1600" dirty="0" smtClean="0"/>
              <a:t>су </a:t>
            </a:r>
            <a:r>
              <a:rPr lang="ru-RU" sz="1600" dirty="0" err="1" smtClean="0"/>
              <a:t>бұрудың ажырамастығы </a:t>
            </a:r>
            <a:r>
              <a:rPr lang="ru-RU" sz="1600" dirty="0" smtClean="0"/>
              <a:t>мен </a:t>
            </a:r>
            <a:r>
              <a:rPr lang="ru-RU" sz="1600" dirty="0" err="1" smtClean="0"/>
              <a:t>өзара байланыстылығы</a:t>
            </a:r>
            <a:r>
              <a:rPr lang="ru-RU" sz="1600" dirty="0" smtClean="0"/>
              <a:t>;</a:t>
            </a:r>
          </a:p>
          <a:p>
            <a:pPr marL="342900" indent="-342900"/>
            <a:r>
              <a:rPr lang="ru-RU" sz="1600" dirty="0" smtClean="0"/>
              <a:t>13.Сумен </a:t>
            </a:r>
            <a:r>
              <a:rPr lang="ru-RU" sz="1600" dirty="0" err="1" smtClean="0"/>
              <a:t>жабдықтаудың және </a:t>
            </a:r>
            <a:r>
              <a:rPr lang="ru-RU" sz="1600" dirty="0" smtClean="0"/>
              <a:t>су </a:t>
            </a:r>
            <a:r>
              <a:rPr lang="ru-RU" sz="1600" dirty="0" err="1" smtClean="0"/>
              <a:t>бұрудың көрсетіілетін қызметтерінің ақылы болуы</a:t>
            </a:r>
            <a:r>
              <a:rPr lang="ru-RU" sz="1600" dirty="0" smtClean="0"/>
              <a:t>.</a:t>
            </a:r>
            <a:endParaRPr lang="kk-KZ" sz="1600" dirty="0" smtClean="0"/>
          </a:p>
          <a:p>
            <a:pPr marL="342900" indent="-342900"/>
            <a:endParaRPr lang="ru-RU"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Су туралы қызықты деректер</a:t>
            </a:r>
            <a:endParaRPr lang="ru-RU" dirty="0"/>
          </a:p>
        </p:txBody>
      </p:sp>
      <p:sp>
        <p:nvSpPr>
          <p:cNvPr id="3" name="Содержимое 2"/>
          <p:cNvSpPr>
            <a:spLocks noGrp="1"/>
          </p:cNvSpPr>
          <p:nvPr>
            <p:ph idx="1"/>
          </p:nvPr>
        </p:nvSpPr>
        <p:spPr/>
        <p:txBody>
          <a:bodyPr>
            <a:normAutofit fontScale="92500" lnSpcReduction="20000"/>
          </a:bodyPr>
          <a:lstStyle/>
          <a:p>
            <a:r>
              <a:rPr lang="ru-RU" sz="2400" i="1" dirty="0" smtClean="0">
                <a:solidFill>
                  <a:srgbClr val="FF0000"/>
                </a:solidFill>
              </a:rPr>
              <a:t>1</a:t>
            </a:r>
            <a:r>
              <a:rPr lang="kk-KZ" sz="2400" i="1" dirty="0" smtClean="0">
                <a:solidFill>
                  <a:srgbClr val="FF0000"/>
                </a:solidFill>
              </a:rPr>
              <a:t>.Бір авто көлікті жасап шығару үшін 177</a:t>
            </a:r>
            <a:r>
              <a:rPr lang="en-US" sz="2400" i="1" dirty="0" smtClean="0">
                <a:solidFill>
                  <a:srgbClr val="FF0000"/>
                </a:solidFill>
              </a:rPr>
              <a:t> </a:t>
            </a:r>
            <a:r>
              <a:rPr lang="kk-KZ" sz="2400" i="1" dirty="0" smtClean="0">
                <a:solidFill>
                  <a:srgbClr val="FF0000"/>
                </a:solidFill>
              </a:rPr>
              <a:t>литр су шығындалады.</a:t>
            </a:r>
          </a:p>
          <a:p>
            <a:r>
              <a:rPr lang="ru-RU" sz="2400" i="1" dirty="0" smtClean="0">
                <a:solidFill>
                  <a:srgbClr val="FF0000"/>
                </a:solidFill>
              </a:rPr>
              <a:t>2.Зерттеу </a:t>
            </a:r>
            <a:r>
              <a:rPr lang="ru-RU" sz="2400" i="1" dirty="0" err="1" smtClean="0">
                <a:solidFill>
                  <a:srgbClr val="FF0000"/>
                </a:solidFill>
              </a:rPr>
              <a:t>нәтижесі бойынша</a:t>
            </a:r>
            <a:r>
              <a:rPr lang="ru-RU" sz="2400" i="1" dirty="0" smtClean="0">
                <a:solidFill>
                  <a:srgbClr val="FF0000"/>
                </a:solidFill>
              </a:rPr>
              <a:t>, атмосфера </a:t>
            </a:r>
            <a:r>
              <a:rPr lang="ru-RU" sz="2400" i="1" dirty="0" err="1" smtClean="0">
                <a:solidFill>
                  <a:srgbClr val="FF0000"/>
                </a:solidFill>
              </a:rPr>
              <a:t>құрамындағы </a:t>
            </a:r>
            <a:r>
              <a:rPr lang="ru-RU" sz="2400" i="1" dirty="0" smtClean="0">
                <a:solidFill>
                  <a:srgbClr val="FF0000"/>
                </a:solidFill>
              </a:rPr>
              <a:t>су </a:t>
            </a:r>
            <a:r>
              <a:rPr lang="ru-RU" sz="2400" i="1" dirty="0" err="1" smtClean="0">
                <a:solidFill>
                  <a:srgbClr val="FF0000"/>
                </a:solidFill>
              </a:rPr>
              <a:t>мөлшері барлық өзендерді бірге</a:t>
            </a:r>
            <a:r>
              <a:rPr lang="ru-RU" sz="2400" i="1" dirty="0" smtClean="0">
                <a:solidFill>
                  <a:srgbClr val="FF0000"/>
                </a:solidFill>
              </a:rPr>
              <a:t> </a:t>
            </a:r>
            <a:r>
              <a:rPr lang="ru-RU" sz="2400" i="1" dirty="0" err="1" smtClean="0">
                <a:solidFill>
                  <a:srgbClr val="FF0000"/>
                </a:solidFill>
              </a:rPr>
              <a:t>қосып санағандағы мөлшерден көп</a:t>
            </a:r>
            <a:r>
              <a:rPr lang="ru-RU" sz="2400" i="1" dirty="0" smtClean="0">
                <a:solidFill>
                  <a:srgbClr val="FF0000"/>
                </a:solidFill>
              </a:rPr>
              <a:t>.</a:t>
            </a:r>
          </a:p>
          <a:p>
            <a:r>
              <a:rPr lang="ru-RU" sz="2400" i="1" dirty="0" smtClean="0">
                <a:solidFill>
                  <a:srgbClr val="FF0000"/>
                </a:solidFill>
              </a:rPr>
              <a:t>3</a:t>
            </a:r>
            <a:r>
              <a:rPr lang="kk-KZ" sz="2400" i="1" dirty="0" smtClean="0">
                <a:solidFill>
                  <a:srgbClr val="FF0000"/>
                </a:solidFill>
              </a:rPr>
              <a:t>.Адам ағзасы шамамен </a:t>
            </a:r>
            <a:r>
              <a:rPr lang="ru-RU" sz="2400" i="1" dirty="0" smtClean="0">
                <a:solidFill>
                  <a:srgbClr val="FF0000"/>
                </a:solidFill>
              </a:rPr>
              <a:t>70%</a:t>
            </a:r>
            <a:r>
              <a:rPr lang="en-US" sz="2400" i="1" dirty="0" smtClean="0">
                <a:solidFill>
                  <a:srgbClr val="FF0000"/>
                </a:solidFill>
              </a:rPr>
              <a:t> </a:t>
            </a:r>
            <a:r>
              <a:rPr lang="kk-KZ" sz="2400" i="1" dirty="0" smtClean="0">
                <a:solidFill>
                  <a:srgbClr val="FF0000"/>
                </a:solidFill>
              </a:rPr>
              <a:t>судан тұрады.</a:t>
            </a:r>
          </a:p>
          <a:p>
            <a:r>
              <a:rPr lang="ru-RU" sz="2400" i="1" dirty="0" smtClean="0">
                <a:solidFill>
                  <a:srgbClr val="FF0000"/>
                </a:solidFill>
              </a:rPr>
              <a:t>4</a:t>
            </a:r>
            <a:r>
              <a:rPr lang="kk-KZ" sz="2400" i="1" dirty="0" smtClean="0">
                <a:solidFill>
                  <a:srgbClr val="FF0000"/>
                </a:solidFill>
              </a:rPr>
              <a:t>.Газет парақтарын шығару үшін шеберлер  300</a:t>
            </a:r>
            <a:r>
              <a:rPr lang="en-US" sz="2400" i="1" dirty="0" smtClean="0">
                <a:solidFill>
                  <a:srgbClr val="FF0000"/>
                </a:solidFill>
              </a:rPr>
              <a:t> </a:t>
            </a:r>
            <a:r>
              <a:rPr lang="kk-KZ" sz="2400" i="1" dirty="0" smtClean="0">
                <a:solidFill>
                  <a:srgbClr val="FF0000"/>
                </a:solidFill>
              </a:rPr>
              <a:t>литр суды керек етеді.</a:t>
            </a:r>
          </a:p>
          <a:p>
            <a:r>
              <a:rPr lang="ru-RU" sz="2400" i="1" dirty="0" smtClean="0">
                <a:solidFill>
                  <a:srgbClr val="FF0000"/>
                </a:solidFill>
              </a:rPr>
              <a:t>5.Ауыл </a:t>
            </a:r>
            <a:r>
              <a:rPr lang="ru-RU" sz="2400" i="1" dirty="0" err="1" smtClean="0">
                <a:solidFill>
                  <a:srgbClr val="FF0000"/>
                </a:solidFill>
              </a:rPr>
              <a:t>шаруашылығы егін</a:t>
            </a:r>
            <a:r>
              <a:rPr lang="ru-RU" sz="2400" i="1" dirty="0" smtClean="0">
                <a:solidFill>
                  <a:srgbClr val="FF0000"/>
                </a:solidFill>
              </a:rPr>
              <a:t> </a:t>
            </a:r>
            <a:r>
              <a:rPr lang="ru-RU" sz="2400" i="1" dirty="0" err="1" smtClean="0">
                <a:solidFill>
                  <a:srgbClr val="FF0000"/>
                </a:solidFill>
              </a:rPr>
              <a:t>өсірумен айналысу</a:t>
            </a:r>
            <a:r>
              <a:rPr lang="ru-RU" sz="2400" i="1" dirty="0" smtClean="0">
                <a:solidFill>
                  <a:srgbClr val="FF0000"/>
                </a:solidFill>
              </a:rPr>
              <a:t> </a:t>
            </a:r>
            <a:r>
              <a:rPr lang="ru-RU" sz="2400" i="1" dirty="0" err="1" smtClean="0">
                <a:solidFill>
                  <a:srgbClr val="FF0000"/>
                </a:solidFill>
              </a:rPr>
              <a:t>үшін әлемнің </a:t>
            </a:r>
            <a:r>
              <a:rPr lang="ru-RU" sz="2400" i="1" dirty="0" smtClean="0">
                <a:solidFill>
                  <a:srgbClr val="FF0000"/>
                </a:solidFill>
              </a:rPr>
              <a:t>70%</a:t>
            </a:r>
            <a:r>
              <a:rPr lang="en-US" sz="2400" i="1" dirty="0" smtClean="0">
                <a:solidFill>
                  <a:srgbClr val="FF0000"/>
                </a:solidFill>
              </a:rPr>
              <a:t> </a:t>
            </a:r>
            <a:r>
              <a:rPr lang="kk-KZ" sz="2400" i="1" dirty="0" smtClean="0">
                <a:solidFill>
                  <a:srgbClr val="FF0000"/>
                </a:solidFill>
              </a:rPr>
              <a:t>су қорын қажет етеді.</a:t>
            </a:r>
          </a:p>
          <a:p>
            <a:r>
              <a:rPr lang="ru-RU" sz="2400" i="1" dirty="0" smtClean="0">
                <a:solidFill>
                  <a:srgbClr val="FF0000"/>
                </a:solidFill>
              </a:rPr>
              <a:t>6</a:t>
            </a:r>
            <a:r>
              <a:rPr lang="kk-KZ" sz="2400" i="1" dirty="0" smtClean="0">
                <a:solidFill>
                  <a:srgbClr val="FF0000"/>
                </a:solidFill>
              </a:rPr>
              <a:t>.Африка құрлығында жылына орташа есеппен </a:t>
            </a:r>
            <a:r>
              <a:rPr lang="ru-RU" sz="2400" i="1" dirty="0" smtClean="0">
                <a:solidFill>
                  <a:srgbClr val="FF0000"/>
                </a:solidFill>
              </a:rPr>
              <a:t>5 – 10</a:t>
            </a:r>
            <a:r>
              <a:rPr lang="en-US" sz="2400" i="1" dirty="0" smtClean="0">
                <a:solidFill>
                  <a:srgbClr val="FF0000"/>
                </a:solidFill>
              </a:rPr>
              <a:t> </a:t>
            </a:r>
            <a:r>
              <a:rPr lang="kk-KZ" sz="2400" i="1" dirty="0" smtClean="0">
                <a:solidFill>
                  <a:srgbClr val="FF0000"/>
                </a:solidFill>
              </a:rPr>
              <a:t>адам диарея ауруынан көз жұмады.</a:t>
            </a:r>
          </a:p>
          <a:p>
            <a:r>
              <a:rPr lang="ru-RU" sz="2400" i="1" dirty="0" smtClean="0">
                <a:solidFill>
                  <a:srgbClr val="FF0000"/>
                </a:solidFill>
              </a:rPr>
              <a:t>7</a:t>
            </a:r>
            <a:r>
              <a:rPr lang="kk-KZ" sz="2400" i="1" dirty="0" smtClean="0">
                <a:solidFill>
                  <a:srgbClr val="FF0000"/>
                </a:solidFill>
              </a:rPr>
              <a:t>.Егер адам ағзасына </a:t>
            </a:r>
            <a:r>
              <a:rPr lang="ru-RU" sz="2400" i="1" dirty="0" smtClean="0">
                <a:solidFill>
                  <a:srgbClr val="FF0000"/>
                </a:solidFill>
              </a:rPr>
              <a:t>2 </a:t>
            </a:r>
            <a:r>
              <a:rPr lang="kk-KZ" sz="2400" i="1" dirty="0" smtClean="0">
                <a:solidFill>
                  <a:srgbClr val="FF0000"/>
                </a:solidFill>
              </a:rPr>
              <a:t>пайыз су жетіспейтін болса;ондай жағдайда адамның ойлау қабілеті 20 пайызға төмендейді.</a:t>
            </a:r>
          </a:p>
          <a:p>
            <a:endParaRPr lang="kk-KZ" sz="2400" i="1" dirty="0" smtClean="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IMG_5183.PNG"/>
          <p:cNvPicPr>
            <a:picLocks noGrp="1" noChangeAspect="1"/>
          </p:cNvPicPr>
          <p:nvPr>
            <p:ph idx="1"/>
          </p:nvPr>
        </p:nvPicPr>
        <p:blipFill>
          <a:blip r:embed="rId2"/>
          <a:stretch>
            <a:fillRect/>
          </a:stretch>
        </p:blipFill>
        <p:spPr>
          <a:xfrm>
            <a:off x="0" y="0"/>
            <a:ext cx="9143999" cy="68580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endParaRPr lang="ru-RU" dirty="0"/>
          </a:p>
        </p:txBody>
      </p:sp>
      <p:pic>
        <p:nvPicPr>
          <p:cNvPr id="4" name="Содержимое 3" descr="IMG_5225.PNG"/>
          <p:cNvPicPr>
            <a:picLocks noGrp="1" noChangeAspect="1"/>
          </p:cNvPicPr>
          <p:nvPr>
            <p:ph idx="1"/>
          </p:nvPr>
        </p:nvPicPr>
        <p:blipFill>
          <a:blip r:embed="rId2"/>
          <a:stretch>
            <a:fillRect/>
          </a:stretch>
        </p:blipFill>
        <p:spPr>
          <a:xfrm>
            <a:off x="1643042" y="500042"/>
            <a:ext cx="5715040" cy="6095987"/>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endParaRPr lang="ru-RU" dirty="0"/>
          </a:p>
        </p:txBody>
      </p:sp>
      <p:pic>
        <p:nvPicPr>
          <p:cNvPr id="4" name="Содержимое 3" descr="IMG_5226.PNG"/>
          <p:cNvPicPr>
            <a:picLocks noGrp="1" noChangeAspect="1"/>
          </p:cNvPicPr>
          <p:nvPr>
            <p:ph idx="1"/>
          </p:nvPr>
        </p:nvPicPr>
        <p:blipFill>
          <a:blip r:embed="rId2"/>
          <a:stretch>
            <a:fillRect/>
          </a:stretch>
        </p:blipFill>
        <p:spPr>
          <a:xfrm>
            <a:off x="1500166" y="571480"/>
            <a:ext cx="5929354" cy="6000792"/>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endParaRPr lang="ru-RU" dirty="0"/>
          </a:p>
        </p:txBody>
      </p:sp>
      <p:pic>
        <p:nvPicPr>
          <p:cNvPr id="4" name="Содержимое 3" descr="IMG_5227.PNG"/>
          <p:cNvPicPr>
            <a:picLocks noGrp="1" noChangeAspect="1"/>
          </p:cNvPicPr>
          <p:nvPr>
            <p:ph idx="1"/>
          </p:nvPr>
        </p:nvPicPr>
        <p:blipFill>
          <a:blip r:embed="rId2"/>
          <a:stretch>
            <a:fillRect/>
          </a:stretch>
        </p:blipFill>
        <p:spPr>
          <a:xfrm>
            <a:off x="1500166" y="113810"/>
            <a:ext cx="5429288" cy="634255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IMG_5229.PNG"/>
          <p:cNvPicPr>
            <a:picLocks noGrp="1" noChangeAspect="1"/>
          </p:cNvPicPr>
          <p:nvPr>
            <p:ph idx="1"/>
          </p:nvPr>
        </p:nvPicPr>
        <p:blipFill>
          <a:blip r:embed="rId2"/>
          <a:stretch>
            <a:fillRect/>
          </a:stretch>
        </p:blipFill>
        <p:spPr>
          <a:xfrm>
            <a:off x="0" y="0"/>
            <a:ext cx="9144000" cy="6857999"/>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endParaRPr lang="ru-RU" dirty="0"/>
          </a:p>
        </p:txBody>
      </p:sp>
      <p:pic>
        <p:nvPicPr>
          <p:cNvPr id="4" name="Содержимое 3" descr="IMG_5224.PNG"/>
          <p:cNvPicPr>
            <a:picLocks noGrp="1" noChangeAspect="1"/>
          </p:cNvPicPr>
          <p:nvPr>
            <p:ph idx="1"/>
          </p:nvPr>
        </p:nvPicPr>
        <p:blipFill>
          <a:blip r:embed="rId2"/>
          <a:stretch>
            <a:fillRect/>
          </a:stretch>
        </p:blipFill>
        <p:spPr>
          <a:xfrm>
            <a:off x="1714480" y="357166"/>
            <a:ext cx="5429288" cy="6070392"/>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endParaRPr lang="ru-RU" dirty="0"/>
          </a:p>
        </p:txBody>
      </p:sp>
      <p:pic>
        <p:nvPicPr>
          <p:cNvPr id="4" name="Содержимое 3" descr="IMG_5230.PNG"/>
          <p:cNvPicPr>
            <a:picLocks noGrp="1" noChangeAspect="1"/>
          </p:cNvPicPr>
          <p:nvPr>
            <p:ph idx="1"/>
          </p:nvPr>
        </p:nvPicPr>
        <p:blipFill>
          <a:blip r:embed="rId2"/>
          <a:stretch>
            <a:fillRect/>
          </a:stretch>
        </p:blipFill>
        <p:spPr>
          <a:xfrm>
            <a:off x="0" y="0"/>
            <a:ext cx="5357817" cy="4000505"/>
          </a:xfrm>
        </p:spPr>
      </p:pic>
      <p:pic>
        <p:nvPicPr>
          <p:cNvPr id="5" name="Рисунок 4" descr="IMG_5231.PNG"/>
          <p:cNvPicPr>
            <a:picLocks noChangeAspect="1"/>
          </p:cNvPicPr>
          <p:nvPr/>
        </p:nvPicPr>
        <p:blipFill>
          <a:blip r:embed="rId3"/>
          <a:stretch>
            <a:fillRect/>
          </a:stretch>
        </p:blipFill>
        <p:spPr>
          <a:xfrm>
            <a:off x="3786182" y="3856848"/>
            <a:ext cx="4262871" cy="285745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2251704"/>
          </a:xfrm>
        </p:spPr>
        <p:txBody>
          <a:bodyPr/>
          <a:lstStyle/>
          <a:p>
            <a:r>
              <a:rPr lang="kk-KZ" dirty="0" smtClean="0"/>
              <a:t>Назарларыңызға рахмет</a:t>
            </a:r>
            <a:endParaRPr lang="ru-RU" dirty="0"/>
          </a:p>
        </p:txBody>
      </p:sp>
      <p:sp>
        <p:nvSpPr>
          <p:cNvPr id="3" name="Содержимое 2"/>
          <p:cNvSpPr>
            <a:spLocks noGrp="1"/>
          </p:cNvSpPr>
          <p:nvPr>
            <p:ph idx="1"/>
          </p:nvPr>
        </p:nvSpPr>
        <p:spPr>
          <a:xfrm>
            <a:off x="428596" y="2857496"/>
            <a:ext cx="8715404" cy="5643578"/>
          </a:xfrm>
        </p:spPr>
        <p:txBody>
          <a:bodyPr>
            <a:normAutofit/>
          </a:bodyPr>
          <a:lstStyle/>
          <a:p>
            <a:endParaRPr lang="kk-KZ" sz="3200" dirty="0" smtClean="0"/>
          </a:p>
          <a:p>
            <a:endParaRPr lang="ru-RU" sz="32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401</TotalTime>
  <Words>707</Words>
  <PresentationFormat>Экран (4:3)</PresentationFormat>
  <Paragraphs>48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Изящная</vt:lpstr>
      <vt:lpstr>Слайд 1</vt:lpstr>
      <vt:lpstr>Су және оның ластану себептері</vt:lpstr>
      <vt:lpstr>Слайд 3</vt:lpstr>
      <vt:lpstr>Су ресурстарын Қорғау</vt:lpstr>
      <vt:lpstr>Слайд 5</vt:lpstr>
      <vt:lpstr>Криосфера</vt:lpstr>
      <vt:lpstr>Слайд 7</vt:lpstr>
      <vt:lpstr>Су туралы қызықты деректер</vt:lpstr>
      <vt:lpstr>Слайд 9</vt:lpstr>
      <vt:lpstr> </vt:lpstr>
      <vt:lpstr> </vt:lpstr>
      <vt:lpstr> </vt:lpstr>
      <vt:lpstr>Слайд 13</vt:lpstr>
      <vt:lpstr> </vt:lpstr>
      <vt:lpstr> </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 қорларын қорғау және оны тиімді пайдалану</dc:title>
  <dc:creator>Пользователь</dc:creator>
  <cp:lastModifiedBy>Пользователь</cp:lastModifiedBy>
  <cp:revision>47</cp:revision>
  <dcterms:created xsi:type="dcterms:W3CDTF">2017-03-16T22:03:02Z</dcterms:created>
  <dcterms:modified xsi:type="dcterms:W3CDTF">2017-03-17T04:55:35Z</dcterms:modified>
</cp:coreProperties>
</file>